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688D96-CE97-4A3D-8121-19D66772F037}">
  <a:tblStyle styleId="{65688D96-CE97-4A3D-8121-19D66772F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0f044299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0f044299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0f04429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0f04429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f044299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0f044299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f04429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0f04429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0f04429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0f04429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0f044299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0f044299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0f04429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0f04429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4eb45988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4eb45988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0f044299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0f044299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0f04429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0f04429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0f04429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0f04429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0f04429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0f04429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0f04429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0f04429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f04429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f04429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0f044299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0f044299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0f044299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0f044299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0f044299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0f044299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0f044299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0f04429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0f044299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0f044299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21925"/>
            <a:ext cx="8520600" cy="28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Uncertainty-Aware Road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32"/>
              <a:buFont typeface="Arial"/>
              <a:buNone/>
            </a:pPr>
            <a:r>
              <a:t/>
            </a:r>
            <a:endParaRPr sz="35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Obstacle Identification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55" name="Google Shape;55;p13"/>
          <p:cNvSpPr txBox="1"/>
          <p:nvPr/>
        </p:nvSpPr>
        <p:spPr>
          <a:xfrm>
            <a:off x="967325" y="4104400"/>
            <a:ext cx="568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Computer Vision course A.Y. 2024/2025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Prof. Irene Amerini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45626" y="3201050"/>
            <a:ext cx="626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Luca Colamarino, 1944447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Matteo Zamponi, 1900496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125" y="2834650"/>
            <a:ext cx="2008650" cy="20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Dataset:</a:t>
            </a:r>
            <a:r>
              <a:rPr lang="it" sz="1800">
                <a:solidFill>
                  <a:schemeClr val="dk2"/>
                </a:solidFill>
              </a:rPr>
              <a:t> </a:t>
            </a:r>
            <a:r>
              <a:rPr lang="it" sz="1800">
                <a:solidFill>
                  <a:schemeClr val="dk2"/>
                </a:solidFill>
              </a:rPr>
              <a:t>LostAndFound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949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2"/>
              <a:buChar char="○"/>
            </a:pPr>
            <a:r>
              <a:rPr b="1" lang="it" sz="1202">
                <a:solidFill>
                  <a:schemeClr val="dk1"/>
                </a:solidFill>
              </a:rPr>
              <a:t>Purpose:</a:t>
            </a:r>
            <a:r>
              <a:rPr lang="it" sz="1202">
                <a:solidFill>
                  <a:schemeClr val="dk1"/>
                </a:solidFill>
              </a:rPr>
              <a:t> Primarily used for evaluating the model's </a:t>
            </a:r>
            <a:r>
              <a:rPr b="1" lang="it" sz="1202">
                <a:solidFill>
                  <a:schemeClr val="dk1"/>
                </a:solidFill>
              </a:rPr>
              <a:t>Out-of-Distribution (OoD) detection capabilities</a:t>
            </a:r>
            <a:r>
              <a:rPr lang="it" sz="1202">
                <a:solidFill>
                  <a:schemeClr val="dk1"/>
                </a:solidFill>
              </a:rPr>
              <a:t>. This dataset contains images with various small, previously unseen obstacles.</a:t>
            </a:r>
            <a:endParaRPr sz="1202">
              <a:solidFill>
                <a:schemeClr val="dk1"/>
              </a:solidFill>
            </a:endParaRPr>
          </a:p>
          <a:p>
            <a:pPr indent="-30494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Char char="○"/>
            </a:pPr>
            <a:r>
              <a:rPr b="1" lang="it" sz="1202">
                <a:solidFill>
                  <a:schemeClr val="dk1"/>
                </a:solidFill>
              </a:rPr>
              <a:t>Content:</a:t>
            </a:r>
            <a:r>
              <a:rPr lang="it" sz="1202">
                <a:solidFill>
                  <a:schemeClr val="dk1"/>
                </a:solidFill>
              </a:rPr>
              <a:t> Urban driving scenes with additional annotations for "lost and found" objects (anomalies) that are not part of the standard Cityscapes classes.</a:t>
            </a:r>
            <a:endParaRPr sz="1202">
              <a:solidFill>
                <a:schemeClr val="dk1"/>
              </a:solidFill>
            </a:endParaRPr>
          </a:p>
          <a:p>
            <a:pPr indent="-30494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Char char="○"/>
            </a:pPr>
            <a:r>
              <a:rPr b="1" lang="it" sz="1202">
                <a:solidFill>
                  <a:schemeClr val="dk1"/>
                </a:solidFill>
              </a:rPr>
              <a:t>Processing:</a:t>
            </a:r>
            <a:endParaRPr b="1" sz="1202">
              <a:solidFill>
                <a:schemeClr val="dk1"/>
              </a:solidFill>
            </a:endParaRPr>
          </a:p>
          <a:p>
            <a:pPr indent="-304949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Char char="■"/>
            </a:pPr>
            <a:r>
              <a:rPr lang="it" sz="1202">
                <a:solidFill>
                  <a:schemeClr val="dk1"/>
                </a:solidFill>
              </a:rPr>
              <a:t>Known Cityscapes classes are mapped to the same 7 macro-classes as in Cityscapes.</a:t>
            </a:r>
            <a:endParaRPr sz="1202">
              <a:solidFill>
                <a:schemeClr val="dk1"/>
              </a:solidFill>
            </a:endParaRPr>
          </a:p>
          <a:p>
            <a:pPr indent="-304949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Char char="■"/>
            </a:pPr>
            <a:r>
              <a:rPr b="1" lang="it" sz="1202">
                <a:solidFill>
                  <a:schemeClr val="dk1"/>
                </a:solidFill>
              </a:rPr>
              <a:t>Crucially, pixels identified as unknown obstacles in LostAndFound are mapped to a dedicated </a:t>
            </a:r>
            <a:r>
              <a:rPr b="1" lang="it" sz="1202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UNKNOWN_OBSTACLE_ID</a:t>
            </a:r>
            <a:r>
              <a:rPr b="1" lang="it" sz="1202">
                <a:solidFill>
                  <a:schemeClr val="dk1"/>
                </a:solidFill>
              </a:rPr>
              <a:t> (7).</a:t>
            </a:r>
            <a:r>
              <a:rPr lang="it" sz="1202">
                <a:solidFill>
                  <a:schemeClr val="dk1"/>
                </a:solidFill>
              </a:rPr>
              <a:t> This allows us to create a binary ground truth for anomaly detection (anomaly vs. non-anomaly).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300" y="3143537"/>
            <a:ext cx="3676099" cy="183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50" y="3143550"/>
            <a:ext cx="3676099" cy="183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Experimental Setup: How we configured the elements of the project</a:t>
            </a: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1810188" y="3207125"/>
            <a:ext cx="5523625" cy="1674874"/>
            <a:chOff x="1810188" y="3207125"/>
            <a:chExt cx="5523625" cy="1674874"/>
          </a:xfrm>
        </p:grpSpPr>
        <p:pic>
          <p:nvPicPr>
            <p:cNvPr id="140" name="Google Shape;1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0188" y="3207125"/>
              <a:ext cx="5523625" cy="167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3"/>
            <p:cNvSpPr/>
            <p:nvPr/>
          </p:nvSpPr>
          <p:spPr>
            <a:xfrm>
              <a:off x="3280250" y="4363625"/>
              <a:ext cx="1113000" cy="25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800">
                  <a:solidFill>
                    <a:srgbClr val="38761D"/>
                  </a:solidFill>
                </a:rPr>
                <a:t>Cross-Entropy Loss</a:t>
              </a:r>
              <a:endParaRPr b="1" sz="800">
                <a:solidFill>
                  <a:srgbClr val="38761D"/>
                </a:solidFill>
              </a:endParaRPr>
            </a:p>
          </p:txBody>
        </p:sp>
      </p:grp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28675"/>
            <a:ext cx="8520600" cy="22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chemeClr val="dk1"/>
                </a:solidFill>
              </a:rPr>
              <a:t>Model Architecture:</a:t>
            </a:r>
            <a:r>
              <a:rPr lang="it" sz="1400">
                <a:solidFill>
                  <a:schemeClr val="dk1"/>
                </a:solidFill>
              </a:rPr>
              <a:t>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DeepLabV3_ResNet50</a:t>
            </a:r>
            <a:r>
              <a:rPr lang="it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chemeClr val="dk1"/>
                </a:solidFill>
              </a:rPr>
              <a:t>Backbone:</a:t>
            </a:r>
            <a:r>
              <a:rPr lang="it" sz="1400">
                <a:solidFill>
                  <a:schemeClr val="dk1"/>
                </a:solidFill>
              </a:rPr>
              <a:t> Initialized with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ImageNet</a:t>
            </a:r>
            <a:r>
              <a:rPr lang="it" sz="1400">
                <a:solidFill>
                  <a:schemeClr val="dk1"/>
                </a:solidFill>
              </a:rPr>
              <a:t> pre-trained weights (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ResNet50_Weights.IMAGENET1K_V1</a:t>
            </a:r>
            <a:r>
              <a:rPr lang="it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 sz="1400">
                <a:solidFill>
                  <a:schemeClr val="dk1"/>
                </a:solidFill>
              </a:rPr>
              <a:t>Output Layer:</a:t>
            </a:r>
            <a:r>
              <a:rPr lang="it" sz="1400">
                <a:solidFill>
                  <a:schemeClr val="dk1"/>
                </a:solidFill>
              </a:rPr>
              <a:t> Modified to output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NUM_KNOWN_CLASSES = 7</a:t>
            </a:r>
            <a:r>
              <a:rPr lang="it" sz="1400">
                <a:solidFill>
                  <a:schemeClr val="dk1"/>
                </a:solidFill>
              </a:rPr>
              <a:t> channels, followed by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sigmoid</a:t>
            </a:r>
            <a:r>
              <a:rPr lang="it" sz="1400">
                <a:solidFill>
                  <a:schemeClr val="dk1"/>
                </a:solidFill>
              </a:rPr>
              <a:t> activation for independent class probabilities.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 sz="1400">
                <a:solidFill>
                  <a:schemeClr val="dk1"/>
                </a:solidFill>
              </a:rPr>
              <a:t>UOS Integration: </a:t>
            </a:r>
            <a:r>
              <a:rPr lang="it" sz="1400">
                <a:solidFill>
                  <a:schemeClr val="dk1"/>
                </a:solidFill>
              </a:rPr>
              <a:t>We wrapped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deeplabv3_resnet50</a:t>
            </a:r>
            <a:r>
              <a:rPr lang="it" sz="1400">
                <a:solidFill>
                  <a:schemeClr val="dk1"/>
                </a:solidFill>
              </a:rPr>
              <a:t> and added the logic to compute Objectness Score (p</a:t>
            </a:r>
            <a:r>
              <a:rPr baseline="-25000" lang="it" sz="1400">
                <a:solidFill>
                  <a:schemeClr val="dk1"/>
                </a:solidFill>
              </a:rPr>
              <a:t>O</a:t>
            </a:r>
            <a:r>
              <a:rPr lang="it" sz="1400">
                <a:solidFill>
                  <a:schemeClr val="dk1"/>
                </a:solidFill>
              </a:rPr>
              <a:t>), Unknown Score (p</a:t>
            </a:r>
            <a:r>
              <a:rPr baseline="-25000" lang="it" sz="1400">
                <a:solidFill>
                  <a:schemeClr val="dk1"/>
                </a:solidFill>
              </a:rPr>
              <a:t>US</a:t>
            </a:r>
            <a:r>
              <a:rPr lang="it" sz="1400">
                <a:solidFill>
                  <a:schemeClr val="dk1"/>
                </a:solidFill>
              </a:rPr>
              <a:t>), and their product, the Unknown Objectness Score (UOS).</a:t>
            </a:r>
            <a:endParaRPr sz="1400"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2"/>
                </a:solidFill>
              </a:rPr>
              <a:t>Our parameters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695275"/>
            <a:ext cx="85206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it" sz="1417">
                <a:solidFill>
                  <a:schemeClr val="dk1"/>
                </a:solidFill>
              </a:rPr>
              <a:t>Training</a:t>
            </a:r>
            <a:r>
              <a:rPr b="1" lang="it" sz="1417">
                <a:solidFill>
                  <a:schemeClr val="dk1"/>
                </a:solidFill>
              </a:rPr>
              <a:t> Parameters:</a:t>
            </a:r>
            <a:endParaRPr b="1"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Image Resize:</a:t>
            </a:r>
            <a:r>
              <a:rPr lang="it" sz="1417">
                <a:solidFill>
                  <a:schemeClr val="dk1"/>
                </a:solidFill>
              </a:rPr>
              <a:t> (256, 512) for consistent input dimensions.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Optimizer:</a:t>
            </a:r>
            <a:r>
              <a:rPr lang="it" sz="1417">
                <a:solidFill>
                  <a:schemeClr val="dk1"/>
                </a:solidFill>
              </a:rPr>
              <a:t> Stochastic Gradient Descent (SGD)</a:t>
            </a:r>
            <a:endParaRPr sz="1417">
              <a:solidFill>
                <a:schemeClr val="dk1"/>
              </a:solidFill>
            </a:endParaRPr>
          </a:p>
          <a:p>
            <a:pPr indent="-31861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○"/>
            </a:pPr>
            <a:r>
              <a:rPr b="1" lang="it" sz="1417">
                <a:solidFill>
                  <a:schemeClr val="dk1"/>
                </a:solidFill>
              </a:rPr>
              <a:t>Learning Rate:</a:t>
            </a:r>
            <a:r>
              <a:rPr lang="it" sz="1417">
                <a:solidFill>
                  <a:schemeClr val="dk1"/>
                </a:solidFill>
              </a:rPr>
              <a:t> Initial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0.01</a:t>
            </a:r>
            <a:endParaRPr sz="1417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61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○"/>
            </a:pPr>
            <a:r>
              <a:rPr b="1" lang="it" sz="1417">
                <a:solidFill>
                  <a:schemeClr val="dk1"/>
                </a:solidFill>
              </a:rPr>
              <a:t>Momentum:</a:t>
            </a:r>
            <a:r>
              <a:rPr lang="it" sz="1417">
                <a:solidFill>
                  <a:schemeClr val="dk1"/>
                </a:solidFill>
              </a:rPr>
              <a:t>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0.9</a:t>
            </a:r>
            <a:endParaRPr sz="1417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61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○"/>
            </a:pPr>
            <a:r>
              <a:rPr b="1" lang="it" sz="1417">
                <a:solidFill>
                  <a:schemeClr val="dk1"/>
                </a:solidFill>
              </a:rPr>
              <a:t>Weight Decay:</a:t>
            </a:r>
            <a:r>
              <a:rPr lang="it" sz="1417">
                <a:solidFill>
                  <a:schemeClr val="dk1"/>
                </a:solidFill>
              </a:rPr>
              <a:t>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0.0001</a:t>
            </a:r>
            <a:endParaRPr sz="1417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Learning Rate Scheduler:</a:t>
            </a:r>
            <a:r>
              <a:rPr lang="it" sz="1417">
                <a:solidFill>
                  <a:schemeClr val="dk1"/>
                </a:solidFill>
              </a:rPr>
              <a:t> "Poly" learning rate policy with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power=0.9</a:t>
            </a:r>
            <a:r>
              <a:rPr lang="it" sz="1417">
                <a:solidFill>
                  <a:schemeClr val="dk1"/>
                </a:solidFill>
              </a:rPr>
              <a:t>.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Loss Function:</a:t>
            </a:r>
            <a:r>
              <a:rPr lang="it" sz="1417">
                <a:solidFill>
                  <a:schemeClr val="dk1"/>
                </a:solidFill>
              </a:rPr>
              <a:t>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nn.CrossEntropyLoss(ignore_index=255)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Checkpointing:</a:t>
            </a:r>
            <a:r>
              <a:rPr lang="it" sz="1417">
                <a:solidFill>
                  <a:schemeClr val="dk1"/>
                </a:solidFill>
              </a:rPr>
              <a:t> Model state, optimizer state, epoch, and best mIoU are saved at the end of each epoch if validation mIoU improves.</a:t>
            </a:r>
            <a:endParaRPr sz="141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it" sz="1417">
                <a:solidFill>
                  <a:schemeClr val="dk1"/>
                </a:solidFill>
              </a:rPr>
              <a:t>Conformal Prediction Parameters:</a:t>
            </a:r>
            <a:endParaRPr b="1"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Significance Level (𝞪):</a:t>
            </a:r>
            <a:r>
              <a:rPr lang="it" sz="1417">
                <a:solidFill>
                  <a:schemeClr val="dk1"/>
                </a:solidFill>
              </a:rPr>
              <a:t> 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it" sz="1417">
                <a:solidFill>
                  <a:schemeClr val="dk1"/>
                </a:solidFill>
              </a:rPr>
              <a:t> (for 90% confidence intervals).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●"/>
            </a:pPr>
            <a:r>
              <a:rPr b="1" lang="it" sz="1417">
                <a:solidFill>
                  <a:schemeClr val="dk1"/>
                </a:solidFill>
              </a:rPr>
              <a:t>Calibration Set:</a:t>
            </a:r>
            <a:r>
              <a:rPr lang="it" sz="1417">
                <a:solidFill>
                  <a:schemeClr val="dk1"/>
                </a:solidFill>
              </a:rPr>
              <a:t> Cityscapes validation set is used to calibrate the conformal prediction threshold (</a:t>
            </a:r>
            <a:r>
              <a:rPr lang="it" sz="1417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q_hat</a:t>
            </a:r>
            <a:r>
              <a:rPr lang="it" sz="1417">
                <a:solidFill>
                  <a:schemeClr val="dk1"/>
                </a:solidFill>
              </a:rPr>
              <a:t>).</a:t>
            </a:r>
            <a:endParaRPr sz="1665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900" y="245000"/>
            <a:ext cx="1938476" cy="19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164725" y="1000075"/>
            <a:ext cx="46329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>
                <a:solidFill>
                  <a:schemeClr val="dk1"/>
                </a:solidFill>
              </a:rPr>
              <a:t>Metrics: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it">
                <a:solidFill>
                  <a:schemeClr val="dk1"/>
                </a:solidFill>
              </a:rPr>
              <a:t>Validation Loss:</a:t>
            </a:r>
            <a:r>
              <a:rPr lang="it">
                <a:solidFill>
                  <a:schemeClr val="dk1"/>
                </a:solidFill>
              </a:rPr>
              <a:t> Calculated using nn.</a:t>
            </a:r>
            <a:r>
              <a:rPr lang="it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CrossEntropyLoss</a:t>
            </a:r>
            <a:r>
              <a:rPr lang="it">
                <a:solidFill>
                  <a:schemeClr val="dk1"/>
                </a:solidFill>
              </a:rPr>
              <a:t> on the 7 macro-classes, considering only valid pixels.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it">
                <a:solidFill>
                  <a:schemeClr val="dk1"/>
                </a:solidFill>
              </a:rPr>
              <a:t>Mean IoU (mIoU):</a:t>
            </a:r>
            <a:r>
              <a:rPr lang="it">
                <a:solidFill>
                  <a:schemeClr val="dk1"/>
                </a:solidFill>
              </a:rPr>
              <a:t> Computed on the 7 macro-classes, ignoring index 255. This measures the overlap between predicted and true segmentation masks for known classes.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it">
                <a:solidFill>
                  <a:schemeClr val="dk1"/>
                </a:solidFill>
              </a:rPr>
              <a:t>Method: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</a:rPr>
              <a:t>The </a:t>
            </a:r>
            <a:r>
              <a:rPr lang="it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evaluate_model</a:t>
            </a:r>
            <a:r>
              <a:rPr lang="it" sz="1400">
                <a:solidFill>
                  <a:schemeClr val="dk1"/>
                </a:solidFill>
              </a:rPr>
              <a:t> function handles the loss calculation and mIoU computation by converting sigmoid outputs to hard predictions.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495"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Model Evaluation: Known Class Performance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graphicFrame>
        <p:nvGraphicFramePr>
          <p:cNvPr id="159" name="Google Shape;159;p25"/>
          <p:cNvGraphicFramePr/>
          <p:nvPr/>
        </p:nvGraphicFramePr>
        <p:xfrm>
          <a:off x="4913750" y="168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{65688D96-CE97-4A3D-8121-19D66772F037}</a:tableStyleId>
              </a:tblPr>
              <a:tblGrid>
                <a:gridCol w="1977500"/>
                <a:gridCol w="1977500"/>
              </a:tblGrid>
              <a:tr h="5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>
                          <a:solidFill>
                            <a:schemeClr val="dk1"/>
                          </a:solidFill>
                        </a:rPr>
                        <a:t>Methods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>
                          <a:solidFill>
                            <a:schemeClr val="dk1"/>
                          </a:solidFill>
                        </a:rPr>
                        <a:t>CityScapes </a:t>
                      </a:r>
                      <a:r>
                        <a:rPr b="1" lang="it">
                          <a:solidFill>
                            <a:schemeClr val="dk1"/>
                          </a:solidFill>
                        </a:rPr>
                        <a:t>mIoU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Original 19 classes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0.6467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7 macro-classes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0.7754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Model Evaluation: Anomaly Detection Metrics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132675" y="923875"/>
            <a:ext cx="5189400" cy="4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it" sz="1210">
                <a:solidFill>
                  <a:schemeClr val="dk1"/>
                </a:solidFill>
              </a:rPr>
              <a:t>Metrics:</a:t>
            </a:r>
            <a:endParaRPr b="1"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b="1" lang="it" sz="1210">
                <a:solidFill>
                  <a:schemeClr val="dk1"/>
                </a:solidFill>
              </a:rPr>
              <a:t>Area Under the Receiver Operating Characteristic (AUROC):</a:t>
            </a:r>
            <a:r>
              <a:rPr lang="it" sz="1210">
                <a:solidFill>
                  <a:schemeClr val="dk1"/>
                </a:solidFill>
              </a:rPr>
              <a:t> Ability of the UOS to distinguish between in-distribution (known) and out-of-distribution (anomaly) pixels.</a:t>
            </a: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b="1" lang="it" sz="1210">
                <a:solidFill>
                  <a:schemeClr val="dk1"/>
                </a:solidFill>
              </a:rPr>
              <a:t>False Positive Rate at 95% True Positive Rate (FPR@95TPR):</a:t>
            </a:r>
            <a:r>
              <a:rPr lang="it" sz="1210">
                <a:solidFill>
                  <a:schemeClr val="dk1"/>
                </a:solidFill>
              </a:rPr>
              <a:t> Proportion of in-distribution pixels incorrectly classified as anomalies when 95% of true anomalies are detected.</a:t>
            </a: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b="1" lang="it" sz="1210">
                <a:solidFill>
                  <a:schemeClr val="dk1"/>
                </a:solidFill>
              </a:rPr>
              <a:t>Average Precision (AP):</a:t>
            </a:r>
            <a:r>
              <a:rPr lang="it" sz="1210">
                <a:solidFill>
                  <a:schemeClr val="dk1"/>
                </a:solidFill>
              </a:rPr>
              <a:t> Standard metric for anomaly detection, showing the Precision-Recall Curve.</a:t>
            </a:r>
            <a:endParaRPr b="1" sz="121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it" sz="1210">
                <a:solidFill>
                  <a:schemeClr val="dk1"/>
                </a:solidFill>
              </a:rPr>
              <a:t>Method:</a:t>
            </a: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it" sz="1210">
                <a:solidFill>
                  <a:schemeClr val="dk1"/>
                </a:solidFill>
              </a:rPr>
              <a:t>UOS scores are collected for all valid pixels in the LostAndFound test set.</a:t>
            </a: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it" sz="1210">
                <a:solidFill>
                  <a:schemeClr val="dk1"/>
                </a:solidFill>
              </a:rPr>
              <a:t>Binary ground truth masks are created, where </a:t>
            </a:r>
            <a:r>
              <a:rPr lang="it" sz="121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UNKNOWN_OBSTACLE_ID</a:t>
            </a:r>
            <a:r>
              <a:rPr lang="it" sz="1210">
                <a:solidFill>
                  <a:schemeClr val="dk1"/>
                </a:solidFill>
              </a:rPr>
              <a:t> (7) pixels are labeled as 1 (anomaly) and all other valid pixels as 0 (not anomaly).</a:t>
            </a: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it" sz="1210">
                <a:solidFill>
                  <a:schemeClr val="dk1"/>
                </a:solidFill>
              </a:rPr>
              <a:t>UOS values are optionally smoothed with a Gaussian blur for each image before evaluation.</a:t>
            </a:r>
            <a:endParaRPr sz="1210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25" y="839199"/>
            <a:ext cx="3569275" cy="20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25" y="2992175"/>
            <a:ext cx="3569276" cy="16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Model Evaluation: Anomaly Detection Metrics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it" sz="1100">
                <a:solidFill>
                  <a:schemeClr val="dk1"/>
                </a:solidFill>
              </a:rPr>
              <a:t>P</a:t>
            </a:r>
            <a:r>
              <a:rPr lang="it" sz="1100">
                <a:solidFill>
                  <a:schemeClr val="dk1"/>
                </a:solidFill>
              </a:rPr>
              <a:t>lots of OS, US and UOS.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it" sz="1100">
                <a:solidFill>
                  <a:schemeClr val="dk1"/>
                </a:solidFill>
              </a:rPr>
              <a:t>Ground Truth, GT Binary Anomaly mask and Unknown Object prediction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11126"/>
          <a:stretch/>
        </p:blipFill>
        <p:spPr>
          <a:xfrm>
            <a:off x="971150" y="1656150"/>
            <a:ext cx="6853954" cy="1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75" y="3600450"/>
            <a:ext cx="7706649" cy="1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Model Evaluation: </a:t>
            </a:r>
            <a:r>
              <a:rPr lang="it" sz="1800">
                <a:solidFill>
                  <a:schemeClr val="dk2"/>
                </a:solidFill>
              </a:rPr>
              <a:t>Uncertainty Quantification Metrics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33125" y="1370200"/>
            <a:ext cx="57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Concept: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This part focuses on generating and visualizing conformal prediction sets to quantify per-pixel uncertainty.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Method: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it" sz="1200">
                <a:solidFill>
                  <a:schemeClr val="dk1"/>
                </a:solidFill>
              </a:rPr>
              <a:t>Conformal Calibration:</a:t>
            </a:r>
            <a:r>
              <a:rPr lang="it" sz="1200">
                <a:solidFill>
                  <a:schemeClr val="dk1"/>
                </a:solidFill>
              </a:rPr>
              <a:t> A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q_hat</a:t>
            </a:r>
            <a:r>
              <a:rPr lang="it" sz="1200">
                <a:solidFill>
                  <a:schemeClr val="dk1"/>
                </a:solidFill>
              </a:rPr>
              <a:t> (quantile) value is determined based on the UOS scores collected from the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val_loader</a:t>
            </a:r>
            <a:r>
              <a:rPr lang="it" sz="1200">
                <a:solidFill>
                  <a:schemeClr val="dk1"/>
                </a:solidFill>
              </a:rPr>
              <a:t>. This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q_hat</a:t>
            </a:r>
            <a:r>
              <a:rPr lang="it" sz="1200">
                <a:solidFill>
                  <a:schemeClr val="dk1"/>
                </a:solidFill>
              </a:rPr>
              <a:t> serves as a threshold for constructing prediction sets.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it" sz="1200">
                <a:solidFill>
                  <a:schemeClr val="dk1"/>
                </a:solidFill>
              </a:rPr>
              <a:t>Varisco Heatmap Calculation:</a:t>
            </a:r>
            <a:r>
              <a:rPr lang="it" sz="1200">
                <a:solidFill>
                  <a:schemeClr val="dk1"/>
                </a:solidFill>
              </a:rPr>
              <a:t> For each pixel in the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test_loader</a:t>
            </a:r>
            <a:r>
              <a:rPr lang="it" sz="1200">
                <a:solidFill>
                  <a:schemeClr val="dk1"/>
                </a:solidFill>
              </a:rPr>
              <a:t>, a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p_threshold_conformal</a:t>
            </a:r>
            <a:r>
              <a:rPr lang="it" sz="1200">
                <a:solidFill>
                  <a:schemeClr val="dk1"/>
                </a:solidFill>
              </a:rPr>
              <a:t> (calculated as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1 - q_hat</a:t>
            </a:r>
            <a:r>
              <a:rPr lang="it" sz="1200">
                <a:solidFill>
                  <a:schemeClr val="dk1"/>
                </a:solidFill>
              </a:rPr>
              <a:t>) is applied to the sigmoid probabilities of the known classes.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The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varisco_heatmap</a:t>
            </a:r>
            <a:r>
              <a:rPr lang="it" sz="1200">
                <a:solidFill>
                  <a:schemeClr val="dk1"/>
                </a:solidFill>
              </a:rPr>
              <a:t> is generated by summing the number of known classes whose probability exceeds this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p_threshold_conformal</a:t>
            </a:r>
            <a:r>
              <a:rPr lang="it" sz="1200">
                <a:solidFill>
                  <a:schemeClr val="dk1"/>
                </a:solidFill>
              </a:rPr>
              <a:t>. This heatmap visually represents the size of the prediction set for each pixel, with higher values indicating greater uncertainty (larger sets) or lower confidence in a single prediction.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75" y="1474925"/>
            <a:ext cx="2975725" cy="26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Results</a:t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00" y="2951075"/>
            <a:ext cx="8433526" cy="172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3" name="Google Shape;193;p29"/>
          <p:cNvGraphicFramePr/>
          <p:nvPr/>
        </p:nvGraphicFramePr>
        <p:xfrm>
          <a:off x="2348350" y="52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{65688D96-CE97-4A3D-8121-19D66772F037}</a:tableStyleId>
              </a:tblPr>
              <a:tblGrid>
                <a:gridCol w="851900"/>
                <a:gridCol w="851900"/>
                <a:gridCol w="851900"/>
                <a:gridCol w="851900"/>
                <a:gridCol w="851900"/>
                <a:gridCol w="851900"/>
              </a:tblGrid>
              <a:tr h="28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rgbClr val="FF0000"/>
                          </a:solidFill>
                        </a:rPr>
                        <a:t>𝞪</a:t>
                      </a:r>
                      <a:endParaRPr b="1"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rgbClr val="FF0000"/>
                          </a:solidFill>
                        </a:rPr>
                        <a:t>T</a:t>
                      </a:r>
                      <a:endParaRPr b="1"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b="1" baseline="-25000" lang="it" sz="900">
                          <a:solidFill>
                            <a:schemeClr val="dk1"/>
                          </a:solidFill>
                        </a:rPr>
                        <a:t>hat</a:t>
                      </a:r>
                      <a:endParaRPr b="1" baseline="-25000"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/>
                        <a:t>AUROC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/>
                        <a:t>AP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/>
                        <a:t>FPR95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24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0.493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0.966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0.418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0.167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0.715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0.486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0.171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0.828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0.523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0.182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0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0.088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0.419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0.179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0.1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2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0.381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0.968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0.490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0.164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0.613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0.517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0.184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29"/>
          <p:cNvSpPr/>
          <p:nvPr/>
        </p:nvSpPr>
        <p:spPr>
          <a:xfrm>
            <a:off x="1860175" y="2229113"/>
            <a:ext cx="338400" cy="162900"/>
          </a:xfrm>
          <a:prstGeom prst="rightArrow">
            <a:avLst>
              <a:gd fmla="val 34945" name="adj1"/>
              <a:gd fmla="val 75087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848275" y="2143125"/>
            <a:ext cx="105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dk2"/>
                </a:solidFill>
              </a:rPr>
              <a:t>Our final choice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Conclusions: Final considerations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dk1"/>
                </a:solidFill>
              </a:rPr>
              <a:t>Known Class Segmentation:</a:t>
            </a:r>
            <a:r>
              <a:rPr lang="it" sz="1200">
                <a:solidFill>
                  <a:schemeClr val="dk1"/>
                </a:solidFill>
              </a:rPr>
              <a:t> The model demonstrates a high mIoU on the Cityscapes validation set, indicating its ability to segment known urban categories.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dk1"/>
                </a:solidFill>
              </a:rPr>
              <a:t>Anomaly Detection:</a:t>
            </a:r>
            <a:r>
              <a:rPr lang="it" sz="1200">
                <a:solidFill>
                  <a:schemeClr val="dk1"/>
                </a:solidFill>
              </a:rPr>
              <a:t> The </a:t>
            </a:r>
            <a:r>
              <a:rPr b="1" lang="it" sz="1200">
                <a:solidFill>
                  <a:schemeClr val="dk1"/>
                </a:solidFill>
              </a:rPr>
              <a:t>AUROC </a:t>
            </a:r>
            <a:r>
              <a:rPr lang="it" sz="1200">
                <a:solidFill>
                  <a:schemeClr val="dk1"/>
                </a:solidFill>
              </a:rPr>
              <a:t>and </a:t>
            </a:r>
            <a:r>
              <a:rPr b="1" lang="it" sz="1200">
                <a:solidFill>
                  <a:schemeClr val="dk1"/>
                </a:solidFill>
              </a:rPr>
              <a:t>FPR</a:t>
            </a:r>
            <a:r>
              <a:rPr b="1" lang="it" sz="1200">
                <a:solidFill>
                  <a:schemeClr val="dk1"/>
                </a:solidFill>
              </a:rPr>
              <a:t>@</a:t>
            </a:r>
            <a:r>
              <a:rPr b="1" lang="it" sz="1200">
                <a:solidFill>
                  <a:schemeClr val="dk1"/>
                </a:solidFill>
              </a:rPr>
              <a:t>95</a:t>
            </a:r>
            <a:r>
              <a:rPr b="1" lang="it" sz="1200">
                <a:solidFill>
                  <a:schemeClr val="dk1"/>
                </a:solidFill>
              </a:rPr>
              <a:t>TPR</a:t>
            </a:r>
            <a:r>
              <a:rPr lang="it" sz="1200">
                <a:solidFill>
                  <a:schemeClr val="dk1"/>
                </a:solidFill>
              </a:rPr>
              <a:t> metrics quantify the effectiveness of the </a:t>
            </a:r>
            <a:r>
              <a:rPr b="1" lang="it" sz="1200">
                <a:solidFill>
                  <a:schemeClr val="dk1"/>
                </a:solidFill>
              </a:rPr>
              <a:t>UOS </a:t>
            </a:r>
            <a:r>
              <a:rPr lang="it" sz="1200">
                <a:solidFill>
                  <a:schemeClr val="dk1"/>
                </a:solidFill>
              </a:rPr>
              <a:t>in identifying unknown obstacles in the LostAndFound dataset.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dk1"/>
                </a:solidFill>
              </a:rPr>
              <a:t>Uncertainty Quantification:</a:t>
            </a:r>
            <a:r>
              <a:rPr lang="it" sz="1200">
                <a:solidFill>
                  <a:schemeClr val="dk1"/>
                </a:solidFill>
              </a:rPr>
              <a:t> The project demonstrates the application of conformal prediction using </a:t>
            </a:r>
            <a:r>
              <a:rPr b="1" lang="it" sz="1200">
                <a:solidFill>
                  <a:schemeClr val="dk1"/>
                </a:solidFill>
              </a:rPr>
              <a:t>Varisco heatmaps</a:t>
            </a:r>
            <a:r>
              <a:rPr lang="it" sz="1200">
                <a:solidFill>
                  <a:schemeClr val="dk1"/>
                </a:solidFill>
              </a:rPr>
              <a:t>, that provide an indication of the </a:t>
            </a:r>
            <a:r>
              <a:rPr b="1" lang="it" sz="1200">
                <a:solidFill>
                  <a:schemeClr val="dk1"/>
                </a:solidFill>
              </a:rPr>
              <a:t>spatial distribution of uncertainty</a:t>
            </a:r>
            <a:r>
              <a:rPr lang="it" sz="1200">
                <a:solidFill>
                  <a:schemeClr val="dk1"/>
                </a:solidFill>
              </a:rPr>
              <a:t> across the image.</a:t>
            </a:r>
            <a:r>
              <a:rPr lang="it" sz="1200">
                <a:solidFill>
                  <a:schemeClr val="dk1"/>
                </a:solidFill>
              </a:rPr>
              <a:t> This approach offers valuable pixel-level insights into model confidence for known classes.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Challenges Encountered:</a:t>
            </a:r>
            <a:r>
              <a:rPr lang="it" sz="1200">
                <a:solidFill>
                  <a:schemeClr val="dk1"/>
                </a:solidFill>
              </a:rPr>
              <a:t> The LostAndFound dataset has a sparsity of anomaly pixels, and we need more robust data loading/filtering to ensure both positive and negative anomaly samples are present for metric calculation.</a:t>
            </a:r>
            <a:endParaRPr sz="1200"/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625" y="3483525"/>
            <a:ext cx="1573299" cy="15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3286075"/>
            <a:ext cx="85206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it" sz="1400">
                <a:solidFill>
                  <a:schemeClr val="dk1"/>
                </a:solidFill>
              </a:rPr>
              <a:t>Explore adaptive thresholding for UOS based on scene context or confidence levels.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it" sz="1400">
                <a:solidFill>
                  <a:schemeClr val="dk1"/>
                </a:solidFill>
              </a:rPr>
              <a:t>Evaluate the computational overhead of conformal prediction for real-time applications.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it" sz="1400">
                <a:solidFill>
                  <a:schemeClr val="dk1"/>
                </a:solidFill>
              </a:rPr>
              <a:t>Extend the framework to other safety-critical domains beyond autonomous driving.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it" sz="1400">
                <a:solidFill>
                  <a:schemeClr val="dk1"/>
                </a:solidFill>
              </a:rPr>
              <a:t>Increase the versatility by handling more dynamic environments.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162" y="89275"/>
            <a:ext cx="4621674" cy="30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Workflow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125" y="1286175"/>
            <a:ext cx="3626849" cy="24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35500" y="786725"/>
            <a:ext cx="5312400" cy="3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Problem Statement:</a:t>
            </a:r>
            <a:r>
              <a:rPr lang="it" sz="1400"/>
              <a:t> The addressed </a:t>
            </a:r>
            <a:r>
              <a:rPr lang="it" sz="1400"/>
              <a:t>challenge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State of the Art:</a:t>
            </a:r>
            <a:r>
              <a:rPr lang="it" sz="1400"/>
              <a:t> How current research approaches this challenge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Proposed Method:</a:t>
            </a:r>
            <a:r>
              <a:rPr lang="it" sz="1400"/>
              <a:t> How we approached this challenge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Dataset:</a:t>
            </a:r>
            <a:r>
              <a:rPr lang="it" sz="1400"/>
              <a:t> The data used for the project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Experimental Setup:</a:t>
            </a:r>
            <a:r>
              <a:rPr lang="it" sz="1400"/>
              <a:t> How we configured the elements of the project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Model Evaluation:</a:t>
            </a:r>
            <a:r>
              <a:rPr lang="it" sz="1400"/>
              <a:t> How we assessed the performance of our model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Conclusions: </a:t>
            </a:r>
            <a:r>
              <a:rPr lang="it" sz="1400"/>
              <a:t>Final considerations and future work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References: </a:t>
            </a:r>
            <a:r>
              <a:rPr lang="it" sz="1400"/>
              <a:t>Where we drew inspiration from</a:t>
            </a:r>
            <a:endParaRPr sz="14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References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Noguchi, C., Ohgushi, T., &amp; Yamanaka, M. (2024).</a:t>
            </a:r>
            <a:r>
              <a:rPr b="1" lang="it" sz="1400"/>
              <a:t> Road Obstacle Detection based on Unknown Objectness Scores</a:t>
            </a:r>
            <a:r>
              <a:rPr lang="it" sz="1400"/>
              <a:t>. arXiv [Cs.CV].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Mossina, L., Dalmau, J., &amp; And ́eol, L. (2024). </a:t>
            </a:r>
            <a:r>
              <a:rPr b="1" lang="it" sz="1400"/>
              <a:t>Conformal Semantic Image Segmentation: Post-hoc Quantification of Predictive Uncertainty</a:t>
            </a:r>
            <a:r>
              <a:rPr lang="it" sz="1400"/>
              <a:t>. arXiv [Cs.CV].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it" sz="1400"/>
              <a:t>Angelopoulos, A. N., &amp; Bates, S. (2022). </a:t>
            </a:r>
            <a:r>
              <a:rPr b="1" lang="it" sz="1400"/>
              <a:t>A Gentle Introduction to Conformal Prediction and Distribution-Free Uncertainty Quantification</a:t>
            </a:r>
            <a:r>
              <a:rPr lang="it" sz="1400"/>
              <a:t>. arXiv [Cs.LG].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it" sz="1400"/>
              <a:t>Cityscapes Dataset</a:t>
            </a:r>
            <a:r>
              <a:rPr lang="it" sz="1400"/>
              <a:t>: "The Cityscapes Dataset for Semantic Urban Scene Understanding" (Cordts et al., 2016).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it" sz="1400"/>
              <a:t>LostAndFound Dataset</a:t>
            </a:r>
            <a:r>
              <a:rPr lang="it" sz="1400"/>
              <a:t>: "Lost and Found: Detecting Small Road Hazards for Self-Driving Vehicles" (Pinggera et al., 2016).</a:t>
            </a:r>
            <a:endParaRPr sz="1400"/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Problem Statement: The addressed challenge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617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Black-box machine learning models, especially in computer vision tasks like semantic segmentation, are increasingly used in safety-critical applications (e.g., autonomous driving, medical diagnostics).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A major challenge arises when these models encounter </a:t>
            </a:r>
            <a:r>
              <a:rPr b="1" lang="it" sz="1200">
                <a:solidFill>
                  <a:schemeClr val="dk1"/>
                </a:solidFill>
              </a:rPr>
              <a:t>Out-of-Distribution (OoD) samples</a:t>
            </a:r>
            <a:r>
              <a:rPr lang="it" sz="1200">
                <a:solidFill>
                  <a:schemeClr val="dk1"/>
                </a:solidFill>
              </a:rPr>
              <a:t> – objects or scenes not seen during training. Standard models often fail catastrophically on such inputs, either misclassifying them as known categories or providing overconfident, incorrect predictions.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This lack of </a:t>
            </a:r>
            <a:r>
              <a:rPr b="1" lang="it" sz="1200">
                <a:solidFill>
                  <a:schemeClr val="dk1"/>
                </a:solidFill>
              </a:rPr>
              <a:t>uncertainty quantification</a:t>
            </a:r>
            <a:r>
              <a:rPr lang="it" sz="1200">
                <a:solidFill>
                  <a:schemeClr val="dk1"/>
                </a:solidFill>
              </a:rPr>
              <a:t> and inability to detect unknown obstacles poses a significant safety risk. The core problem is to develop methods that can: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it" sz="1200">
                <a:solidFill>
                  <a:schemeClr val="dk1"/>
                </a:solidFill>
              </a:rPr>
              <a:t>Accurately detect </a:t>
            </a:r>
            <a:r>
              <a:rPr b="1" lang="it" sz="1200">
                <a:solidFill>
                  <a:schemeClr val="dk1"/>
                </a:solidFill>
              </a:rPr>
              <a:t>unknown obstacles</a:t>
            </a:r>
            <a:r>
              <a:rPr lang="it" sz="1200">
                <a:solidFill>
                  <a:schemeClr val="dk1"/>
                </a:solidFill>
              </a:rPr>
              <a:t> (OoD objects) in real-world driving scenarios.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200">
                <a:solidFill>
                  <a:schemeClr val="dk1"/>
                </a:solidFill>
              </a:rPr>
              <a:t>Provide </a:t>
            </a:r>
            <a:r>
              <a:rPr b="1" lang="it" sz="1200">
                <a:solidFill>
                  <a:schemeClr val="dk1"/>
                </a:solidFill>
              </a:rPr>
              <a:t>statistically rigorous uncertainty estimates</a:t>
            </a:r>
            <a:r>
              <a:rPr lang="it" sz="1200">
                <a:solidFill>
                  <a:schemeClr val="dk1"/>
                </a:solidFill>
              </a:rPr>
              <a:t> for segmentation predictions, even for known classes</a:t>
            </a:r>
            <a:r>
              <a:rPr lang="it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025" y="1619650"/>
            <a:ext cx="2482051" cy="24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State of the Art: Out-of-Distribution (OoD) Detection for Semantic Segmentation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Traditional object detection methods struggle with unknown objects as they are trained to assign a background label to pixels corresponding to unknown objects.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Pixel-wise anomaly detection techniques (e.g., uncertainty estimation, perceptual difference from reconstructed images) have emerged to identify OoD samples. However, these can be unstable in complex driving scenes.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The "Road Obstacle Detection based on Unknown Objectness Scores" paper (Noguchi et al., 2024) proposes incorporating object detection concepts into pixel-wise anomaly detection. We implemented the </a:t>
            </a:r>
            <a:r>
              <a:rPr b="1" lang="it" sz="1200">
                <a:solidFill>
                  <a:schemeClr val="dk1"/>
                </a:solidFill>
              </a:rPr>
              <a:t>Unknown Objectness Score (UOS)</a:t>
            </a:r>
            <a:r>
              <a:rPr lang="it" sz="1200">
                <a:solidFill>
                  <a:schemeClr val="dk1"/>
                </a:solidFill>
              </a:rPr>
              <a:t> concept from this paper.</a:t>
            </a:r>
            <a:endParaRPr sz="1200"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600" y="2931025"/>
            <a:ext cx="3083002" cy="20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State of the Art: </a:t>
            </a:r>
            <a:r>
              <a:rPr lang="it" sz="1800">
                <a:solidFill>
                  <a:schemeClr val="dk2"/>
                </a:solidFill>
              </a:rPr>
              <a:t>Conformal Prediction for Uncertainty Quantification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Conformal prediction is a user-friendly paradigm for creating statistically rigorous uncertainty sets/intervals.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It provides explicit, non-asymptotic guarantees without strong distributional or model assumptions.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The "A Gentle Introduction to Conformal Prediction and Distribution-Free Uncertainty Quantification" paper (Angelopoulos and Bates, 2022) provides foundational theory.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The "Conformal Semantic Image Segmentation: Post-hoc Quantification of Predictive Uncertainty" paper (Mossina et al., 2024) specifically applies conformal prediction to semantic image segmentation to generate statistically valid prediction sets guaranteed to include the ground-truth segmentation mask at a predefined confidence level.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 title="Immagine 2025-07-22 030220.png"/>
          <p:cNvPicPr preferRelativeResize="0"/>
          <p:nvPr/>
        </p:nvPicPr>
        <p:blipFill rotWithShape="1">
          <a:blip r:embed="rId3">
            <a:alphaModFix/>
          </a:blip>
          <a:srcRect b="1629" l="8151" r="8075" t="26603"/>
          <a:stretch/>
        </p:blipFill>
        <p:spPr>
          <a:xfrm>
            <a:off x="6399100" y="3237375"/>
            <a:ext cx="1891975" cy="160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Proposed Method: Our model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987475"/>
            <a:ext cx="8520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Our proposed method combines a deep learning-based semantic segmentation model with two key techniques for robust uncertainty quantification and OoD detection: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DeepLabV3+ with Sigmoid Output for Known Classes: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We use a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DeepLabV3_ResNet50</a:t>
            </a:r>
            <a:r>
              <a:rPr lang="it" sz="1200">
                <a:solidFill>
                  <a:schemeClr val="dk1"/>
                </a:solidFill>
              </a:rPr>
              <a:t> model as our base semantic seg</a:t>
            </a:r>
            <a:r>
              <a:rPr lang="it" sz="1200">
                <a:solidFill>
                  <a:schemeClr val="dk1"/>
                </a:solidFill>
              </a:rPr>
              <a:t>m</a:t>
            </a:r>
            <a:r>
              <a:rPr lang="it" sz="1200">
                <a:solidFill>
                  <a:schemeClr val="dk1"/>
                </a:solidFill>
              </a:rPr>
              <a:t>entation architecture.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The final layer is configured to output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NUM_KNOWN_CLASSES</a:t>
            </a:r>
            <a:r>
              <a:rPr lang="it" sz="1200">
                <a:solidFill>
                  <a:schemeClr val="dk1"/>
                </a:solidFill>
              </a:rPr>
              <a:t> logits, followed by a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sigmoid</a:t>
            </a:r>
            <a:r>
              <a:rPr lang="it" sz="1200">
                <a:solidFill>
                  <a:schemeClr val="dk1"/>
                </a:solidFill>
              </a:rPr>
              <a:t> activation function for each class. This allows for independent probability estimation for each known class, enabling multi-label-like training and flexible uncertainty calculation.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Loss Function:</a:t>
            </a:r>
            <a:r>
              <a:rPr lang="it" sz="1200">
                <a:solidFill>
                  <a:schemeClr val="dk1"/>
                </a:solidFill>
              </a:rPr>
              <a:t>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CrossEntropy Loss</a:t>
            </a:r>
            <a:r>
              <a:rPr lang="it" sz="1200">
                <a:solidFill>
                  <a:schemeClr val="dk1"/>
                </a:solidFill>
              </a:rPr>
              <a:t> is used, calculated per pixel per class, and masked to ignore irrelevant pixels (e.g., void labels).</a:t>
            </a:r>
            <a:endParaRPr sz="15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40390" l="0" r="0" t="39512"/>
          <a:stretch/>
        </p:blipFill>
        <p:spPr>
          <a:xfrm>
            <a:off x="1942525" y="3574100"/>
            <a:ext cx="5143501" cy="10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Proposed Method: Key technique 1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50" y="2699462"/>
            <a:ext cx="2511800" cy="2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017725"/>
            <a:ext cx="85206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Unknown Objectness Score (UOS) for Anomaly Detection</a:t>
            </a:r>
            <a:r>
              <a:rPr b="1" lang="it" sz="11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UOS is defined as: UOS=P</a:t>
            </a:r>
            <a:r>
              <a:rPr baseline="-25000" lang="it" sz="1200">
                <a:solidFill>
                  <a:schemeClr val="dk1"/>
                </a:solidFill>
              </a:rPr>
              <a:t>O </a:t>
            </a:r>
            <a:r>
              <a:rPr lang="it" sz="1200">
                <a:solidFill>
                  <a:schemeClr val="dk1"/>
                </a:solidFill>
              </a:rPr>
              <a:t>× P</a:t>
            </a:r>
            <a:r>
              <a:rPr baseline="-25000" lang="it" sz="1200">
                <a:solidFill>
                  <a:schemeClr val="dk1"/>
                </a:solidFill>
              </a:rPr>
              <a:t>US</a:t>
            </a:r>
            <a:r>
              <a:rPr lang="it" sz="1200">
                <a:solidFill>
                  <a:schemeClr val="dk1"/>
                </a:solidFill>
              </a:rPr>
              <a:t>, where P</a:t>
            </a:r>
            <a:r>
              <a:rPr baseline="-25000" lang="it" sz="1200">
                <a:solidFill>
                  <a:schemeClr val="dk1"/>
                </a:solidFill>
              </a:rPr>
              <a:t>O</a:t>
            </a:r>
            <a:r>
              <a:rPr lang="it" sz="1200">
                <a:solidFill>
                  <a:schemeClr val="dk1"/>
                </a:solidFill>
              </a:rPr>
              <a:t> is an "objectness" score and P</a:t>
            </a:r>
            <a:r>
              <a:rPr baseline="-25000" lang="it" sz="1200">
                <a:solidFill>
                  <a:schemeClr val="dk1"/>
                </a:solidFill>
              </a:rPr>
              <a:t>US</a:t>
            </a:r>
            <a:r>
              <a:rPr lang="it" sz="1200">
                <a:solidFill>
                  <a:schemeClr val="dk1"/>
                </a:solidFill>
              </a:rPr>
              <a:t>​ is the "unknown score".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A high UOS indicates a high likelihood of an unknown obstacle.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UOS is used to identify and highlight OoD pixels, effectively treating them as an "eighth" class (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UNKNOWN_OBSTACLE_ID = 7</a:t>
            </a:r>
            <a:r>
              <a:rPr lang="it" sz="1200">
                <a:solidFill>
                  <a:schemeClr val="dk1"/>
                </a:solidFill>
              </a:rPr>
              <a:t>) in combined segmentation maps.</a:t>
            </a:r>
            <a:endParaRPr sz="1500"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27439" l="70655" r="6174" t="35753"/>
          <a:stretch/>
        </p:blipFill>
        <p:spPr>
          <a:xfrm>
            <a:off x="4301375" y="3003075"/>
            <a:ext cx="3565149" cy="18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Proposed Method: Key technique 2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31875" y="712925"/>
            <a:ext cx="85206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chemeClr val="dk1"/>
                </a:solidFill>
              </a:rPr>
              <a:t>Conformal Prediction for Uncertainty Sets: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Following Mossina et al. (2024) and Angelopoulos and Bates (2022), we apply </a:t>
            </a:r>
            <a:r>
              <a:rPr b="1" lang="it" sz="1200">
                <a:solidFill>
                  <a:schemeClr val="dk1"/>
                </a:solidFill>
              </a:rPr>
              <a:t>Conformal Prediction</a:t>
            </a:r>
            <a:r>
              <a:rPr lang="it" sz="1200">
                <a:solidFill>
                  <a:schemeClr val="dk1"/>
                </a:solidFill>
              </a:rPr>
              <a:t> to quantify uncertainty for </a:t>
            </a:r>
            <a:r>
              <a:rPr i="1" lang="it" sz="1200">
                <a:solidFill>
                  <a:schemeClr val="dk1"/>
                </a:solidFill>
              </a:rPr>
              <a:t>known</a:t>
            </a:r>
            <a:r>
              <a:rPr lang="it" sz="1200">
                <a:solidFill>
                  <a:schemeClr val="dk1"/>
                </a:solidFill>
              </a:rPr>
              <a:t> class predictions.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Calibration: </a:t>
            </a:r>
            <a:r>
              <a:rPr lang="it" sz="1200">
                <a:solidFill>
                  <a:schemeClr val="dk1"/>
                </a:solidFill>
              </a:rPr>
              <a:t>A calibration set (Cityscapes validation set) is used to determine a conformal threshold (q</a:t>
            </a:r>
            <a:r>
              <a:rPr baseline="-25000" lang="it" sz="1200">
                <a:solidFill>
                  <a:schemeClr val="dk1"/>
                </a:solidFill>
              </a:rPr>
              <a:t>hat</a:t>
            </a:r>
            <a:r>
              <a:rPr lang="it" sz="1200">
                <a:solidFill>
                  <a:schemeClr val="dk1"/>
                </a:solidFill>
              </a:rPr>
              <a:t>​) on the </a:t>
            </a:r>
            <a:r>
              <a:rPr b="1" lang="it" sz="1200">
                <a:solidFill>
                  <a:schemeClr val="dk1"/>
                </a:solidFill>
              </a:rPr>
              <a:t>UOS</a:t>
            </a:r>
            <a:r>
              <a:rPr lang="it" sz="1200">
                <a:solidFill>
                  <a:schemeClr val="dk1"/>
                </a:solidFill>
              </a:rPr>
              <a:t>. The threshold (q</a:t>
            </a:r>
            <a:r>
              <a:rPr baseline="-25000" lang="it" sz="1200">
                <a:solidFill>
                  <a:schemeClr val="dk1"/>
                </a:solidFill>
              </a:rPr>
              <a:t>hat</a:t>
            </a:r>
            <a:r>
              <a:rPr lang="it" sz="1200">
                <a:solidFill>
                  <a:schemeClr val="dk1"/>
                </a:solidFill>
              </a:rPr>
              <a:t>) is computed as the (1−α)-quantile of the UOS distribution on the calibration set, ensuring formal coverage guarantees for OoD detection.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Prediction Sets:</a:t>
            </a:r>
            <a:r>
              <a:rPr lang="it" sz="1200">
                <a:solidFill>
                  <a:schemeClr val="dk1"/>
                </a:solidFill>
              </a:rPr>
              <a:t> For a new test pixel, a prediction set is formed by including all known classes whose predicted probability p</a:t>
            </a:r>
            <a:r>
              <a:rPr baseline="-25000" lang="it" sz="1200">
                <a:solidFill>
                  <a:schemeClr val="dk1"/>
                </a:solidFill>
              </a:rPr>
              <a:t>k</a:t>
            </a:r>
            <a:r>
              <a:rPr lang="it" sz="1200">
                <a:solidFill>
                  <a:schemeClr val="dk1"/>
                </a:solidFill>
              </a:rPr>
              <a:t>​ satisfies p</a:t>
            </a:r>
            <a:r>
              <a:rPr baseline="-25000" lang="it" sz="1200">
                <a:solidFill>
                  <a:schemeClr val="dk1"/>
                </a:solidFill>
              </a:rPr>
              <a:t>k</a:t>
            </a:r>
            <a:r>
              <a:rPr lang="it" sz="1200">
                <a:solidFill>
                  <a:schemeClr val="dk1"/>
                </a:solidFill>
              </a:rPr>
              <a:t>​≥(1−q</a:t>
            </a:r>
            <a:r>
              <a:rPr baseline="-25000" lang="it" sz="1200">
                <a:solidFill>
                  <a:schemeClr val="dk1"/>
                </a:solidFill>
              </a:rPr>
              <a:t>hat</a:t>
            </a:r>
            <a:r>
              <a:rPr lang="it" sz="1200">
                <a:solidFill>
                  <a:schemeClr val="dk1"/>
                </a:solidFill>
              </a:rPr>
              <a:t>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it" sz="1200">
                <a:solidFill>
                  <a:schemeClr val="dk1"/>
                </a:solidFill>
              </a:rPr>
              <a:t>These prediction sets are guaranteed to contain the true label with a user-specified confidence level (1−α). The size of these sets can be visualized as a "Varisco heatmap" (Mossina et al.).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275" y="3594175"/>
            <a:ext cx="2752174" cy="14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Dataset: Cityscapes Fine Annotation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Purpose:</a:t>
            </a:r>
            <a:r>
              <a:rPr lang="it" sz="1200">
                <a:solidFill>
                  <a:schemeClr val="dk1"/>
                </a:solidFill>
              </a:rPr>
              <a:t> Used for training and validation of the semantic segmentation model on </a:t>
            </a:r>
            <a:r>
              <a:rPr i="1" lang="it" sz="1200">
                <a:solidFill>
                  <a:schemeClr val="dk1"/>
                </a:solidFill>
              </a:rPr>
              <a:t>known</a:t>
            </a:r>
            <a:r>
              <a:rPr lang="it" sz="1200">
                <a:solidFill>
                  <a:schemeClr val="dk1"/>
                </a:solidFill>
              </a:rPr>
              <a:t> urban scene categories.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Content:</a:t>
            </a:r>
            <a:r>
              <a:rPr lang="it" sz="1200">
                <a:solidFill>
                  <a:schemeClr val="dk1"/>
                </a:solidFill>
              </a:rPr>
              <a:t> High-quality pixel-level annotations for 19 semantic classes in urban street scenes.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it" sz="1200">
                <a:solidFill>
                  <a:schemeClr val="dk1"/>
                </a:solidFill>
              </a:rPr>
              <a:t>Processing:</a:t>
            </a:r>
            <a:endParaRPr b="1"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it" sz="1200">
                <a:solidFill>
                  <a:schemeClr val="dk1"/>
                </a:solidFill>
              </a:rPr>
              <a:t>The original 19 classes are mapped to </a:t>
            </a:r>
            <a:r>
              <a:rPr b="1" lang="it" sz="1200">
                <a:solidFill>
                  <a:schemeClr val="dk1"/>
                </a:solidFill>
              </a:rPr>
              <a:t>7 macro-classes</a:t>
            </a:r>
            <a:r>
              <a:rPr lang="it" sz="1200">
                <a:solidFill>
                  <a:schemeClr val="dk1"/>
                </a:solidFill>
              </a:rPr>
              <a:t> to simplify the problem and focus on broader categories.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it" sz="1200">
                <a:solidFill>
                  <a:schemeClr val="dk1"/>
                </a:solidFill>
              </a:rPr>
              <a:t>Pixels corresponding to </a:t>
            </a:r>
            <a:r>
              <a:rPr lang="it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IGNORE_INDEX</a:t>
            </a:r>
            <a:r>
              <a:rPr lang="it" sz="1200">
                <a:solidFill>
                  <a:schemeClr val="dk1"/>
                </a:solidFill>
              </a:rPr>
              <a:t> (255 in original Cityscapes, typically void or unannotated regions) are explicitly ignored during training and evaluation.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300" y="3001775"/>
            <a:ext cx="3781402" cy="18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0" y="3001775"/>
            <a:ext cx="3781402" cy="18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r>
              <a:rPr lang="it"/>
              <a:t>/20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